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8" r:id="rId2"/>
    <p:sldId id="260" r:id="rId3"/>
    <p:sldId id="271" r:id="rId4"/>
    <p:sldId id="272" r:id="rId5"/>
    <p:sldId id="273" r:id="rId6"/>
    <p:sldId id="274" r:id="rId7"/>
    <p:sldId id="275" r:id="rId8"/>
    <p:sldId id="276" r:id="rId9"/>
    <p:sldId id="259" r:id="rId10"/>
    <p:sldId id="257" r:id="rId11"/>
    <p:sldId id="256" r:id="rId12"/>
    <p:sldId id="261" r:id="rId13"/>
    <p:sldId id="262" r:id="rId14"/>
    <p:sldId id="263" r:id="rId15"/>
    <p:sldId id="264" r:id="rId16"/>
    <p:sldId id="265" r:id="rId17"/>
    <p:sldId id="266" r:id="rId18"/>
    <p:sldId id="267" r:id="rId19"/>
    <p:sldId id="268" r:id="rId20"/>
    <p:sldId id="26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5F5F5F"/>
    <a:srgbClr val="A5CC8A"/>
    <a:srgbClr val="C9E8A6"/>
    <a:srgbClr val="BCE292"/>
    <a:srgbClr val="A7D971"/>
    <a:srgbClr val="FFCCFF"/>
    <a:srgbClr val="C5E9ED"/>
    <a:srgbClr val="B20E2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CB0C84-CF35-4D87-8E31-04857A87559F}" type="datetimeFigureOut">
              <a:rPr lang="en-US" smtClean="0"/>
              <a:t>6/9/2013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83D39-36FE-400A-B68F-D8A1A86740B8}" type="slidenum">
              <a:rPr lang="en-US" smtClean="0"/>
              <a:t>‹#›</a:t>
            </a:fld>
            <a:endParaRPr lang="en-US"/>
          </a:p>
        </p:txBody>
      </p:sp>
    </p:spTree>
    <p:extLst>
      <p:ext uri="{BB962C8B-B14F-4D97-AF65-F5344CB8AC3E}">
        <p14:creationId xmlns:p14="http://schemas.microsoft.com/office/powerpoint/2010/main" val="116885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83D39-36FE-400A-B68F-D8A1A86740B8}" type="slidenum">
              <a:rPr lang="en-US" smtClean="0"/>
              <a:t>2</a:t>
            </a:fld>
            <a:endParaRPr lang="en-US"/>
          </a:p>
        </p:txBody>
      </p:sp>
    </p:spTree>
    <p:extLst>
      <p:ext uri="{BB962C8B-B14F-4D97-AF65-F5344CB8AC3E}">
        <p14:creationId xmlns:p14="http://schemas.microsoft.com/office/powerpoint/2010/main" val="407641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C57DD285-8BE4-40C0-86EC-0C69CCEA759D}" type="datetimeFigureOut">
              <a:rPr lang="en-US" smtClean="0"/>
              <a:t>6/9/2013</a:t>
            </a:fld>
            <a:endParaRPr lang="en-US"/>
          </a:p>
        </p:txBody>
      </p:sp>
      <p:sp>
        <p:nvSpPr>
          <p:cNvPr id="17" name="Slide Number Placeholder 16"/>
          <p:cNvSpPr>
            <a:spLocks noGrp="1"/>
          </p:cNvSpPr>
          <p:nvPr>
            <p:ph type="sldNum" sz="quarter" idx="11"/>
          </p:nvPr>
        </p:nvSpPr>
        <p:spPr/>
        <p:txBody>
          <a:bodyPr/>
          <a:lstStyle/>
          <a:p>
            <a:fld id="{93118EF9-4AD6-45EE-8BC3-6F1453E423CA}"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DD285-8BE4-40C0-86EC-0C69CCEA759D}" type="datetimeFigureOut">
              <a:rPr lang="en-US" smtClean="0"/>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18EF9-4AD6-45EE-8BC3-6F1453E423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DD285-8BE4-40C0-86EC-0C69CCEA759D}" type="datetimeFigureOut">
              <a:rPr lang="en-US" smtClean="0"/>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18EF9-4AD6-45EE-8BC3-6F1453E423CA}"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C57DD285-8BE4-40C0-86EC-0C69CCEA759D}" type="datetimeFigureOut">
              <a:rPr lang="en-US" smtClean="0"/>
              <a:t>6/9/2013</a:t>
            </a:fld>
            <a:endParaRPr lang="en-US"/>
          </a:p>
        </p:txBody>
      </p:sp>
      <p:sp>
        <p:nvSpPr>
          <p:cNvPr id="12" name="Slide Number Placeholder 11"/>
          <p:cNvSpPr>
            <a:spLocks noGrp="1"/>
          </p:cNvSpPr>
          <p:nvPr>
            <p:ph type="sldNum" sz="quarter" idx="15"/>
          </p:nvPr>
        </p:nvSpPr>
        <p:spPr/>
        <p:txBody>
          <a:bodyPr/>
          <a:lstStyle/>
          <a:p>
            <a:fld id="{93118EF9-4AD6-45EE-8BC3-6F1453E423CA}"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57DD285-8BE4-40C0-86EC-0C69CCEA759D}" type="datetimeFigureOut">
              <a:rPr lang="en-US" smtClean="0"/>
              <a:t>6/9/2013</a:t>
            </a:fld>
            <a:endParaRPr lang="en-US"/>
          </a:p>
        </p:txBody>
      </p:sp>
      <p:sp>
        <p:nvSpPr>
          <p:cNvPr id="14" name="Slide Number Placeholder 13"/>
          <p:cNvSpPr>
            <a:spLocks noGrp="1"/>
          </p:cNvSpPr>
          <p:nvPr>
            <p:ph type="sldNum" sz="quarter" idx="11"/>
          </p:nvPr>
        </p:nvSpPr>
        <p:spPr/>
        <p:txBody>
          <a:bodyPr/>
          <a:lstStyle/>
          <a:p>
            <a:fld id="{93118EF9-4AD6-45EE-8BC3-6F1453E423C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C57DD285-8BE4-40C0-86EC-0C69CCEA759D}" type="datetimeFigureOut">
              <a:rPr lang="en-US" smtClean="0"/>
              <a:t>6/9/2013</a:t>
            </a:fld>
            <a:endParaRPr lang="en-US"/>
          </a:p>
        </p:txBody>
      </p:sp>
      <p:sp>
        <p:nvSpPr>
          <p:cNvPr id="12" name="Slide Number Placeholder 11"/>
          <p:cNvSpPr>
            <a:spLocks noGrp="1"/>
          </p:cNvSpPr>
          <p:nvPr>
            <p:ph type="sldNum" sz="quarter" idx="16"/>
          </p:nvPr>
        </p:nvSpPr>
        <p:spPr/>
        <p:txBody>
          <a:bodyPr/>
          <a:lstStyle/>
          <a:p>
            <a:fld id="{93118EF9-4AD6-45EE-8BC3-6F1453E423CA}"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C57DD285-8BE4-40C0-86EC-0C69CCEA759D}" type="datetimeFigureOut">
              <a:rPr lang="en-US" smtClean="0"/>
              <a:t>6/9/2013</a:t>
            </a:fld>
            <a:endParaRPr lang="en-US"/>
          </a:p>
        </p:txBody>
      </p:sp>
      <p:sp>
        <p:nvSpPr>
          <p:cNvPr id="12" name="Slide Number Placeholder 11"/>
          <p:cNvSpPr>
            <a:spLocks noGrp="1"/>
          </p:cNvSpPr>
          <p:nvPr>
            <p:ph type="sldNum" sz="quarter" idx="17"/>
          </p:nvPr>
        </p:nvSpPr>
        <p:spPr/>
        <p:txBody>
          <a:bodyPr/>
          <a:lstStyle/>
          <a:p>
            <a:fld id="{93118EF9-4AD6-45EE-8BC3-6F1453E423CA}"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C57DD285-8BE4-40C0-86EC-0C69CCEA759D}" type="datetimeFigureOut">
              <a:rPr lang="en-US" smtClean="0"/>
              <a:t>6/9/2013</a:t>
            </a:fld>
            <a:endParaRPr lang="en-US"/>
          </a:p>
        </p:txBody>
      </p:sp>
      <p:sp>
        <p:nvSpPr>
          <p:cNvPr id="16" name="Slide Number Placeholder 15"/>
          <p:cNvSpPr>
            <a:spLocks noGrp="1"/>
          </p:cNvSpPr>
          <p:nvPr>
            <p:ph type="sldNum" sz="quarter" idx="11"/>
          </p:nvPr>
        </p:nvSpPr>
        <p:spPr/>
        <p:txBody>
          <a:bodyPr/>
          <a:lstStyle/>
          <a:p>
            <a:fld id="{93118EF9-4AD6-45EE-8BC3-6F1453E423C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7DD285-8BE4-40C0-86EC-0C69CCEA759D}" type="datetimeFigureOut">
              <a:rPr lang="en-US" smtClean="0"/>
              <a:t>6/9/2013</a:t>
            </a:fld>
            <a:endParaRPr lang="en-US"/>
          </a:p>
        </p:txBody>
      </p:sp>
      <p:sp>
        <p:nvSpPr>
          <p:cNvPr id="8" name="Slide Number Placeholder 7"/>
          <p:cNvSpPr>
            <a:spLocks noGrp="1"/>
          </p:cNvSpPr>
          <p:nvPr>
            <p:ph type="sldNum" sz="quarter" idx="11"/>
          </p:nvPr>
        </p:nvSpPr>
        <p:spPr/>
        <p:txBody>
          <a:bodyPr/>
          <a:lstStyle/>
          <a:p>
            <a:fld id="{93118EF9-4AD6-45EE-8BC3-6F1453E423C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C57DD285-8BE4-40C0-86EC-0C69CCEA759D}" type="datetimeFigureOut">
              <a:rPr lang="en-US" smtClean="0"/>
              <a:t>6/9/2013</a:t>
            </a:fld>
            <a:endParaRPr lang="en-US"/>
          </a:p>
        </p:txBody>
      </p:sp>
      <p:sp>
        <p:nvSpPr>
          <p:cNvPr id="19" name="Slide Number Placeholder 18"/>
          <p:cNvSpPr>
            <a:spLocks noGrp="1"/>
          </p:cNvSpPr>
          <p:nvPr>
            <p:ph type="sldNum" sz="quarter" idx="16"/>
          </p:nvPr>
        </p:nvSpPr>
        <p:spPr/>
        <p:txBody>
          <a:bodyPr/>
          <a:lstStyle/>
          <a:p>
            <a:fld id="{93118EF9-4AD6-45EE-8BC3-6F1453E423CA}"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C57DD285-8BE4-40C0-86EC-0C69CCEA759D}" type="datetimeFigureOut">
              <a:rPr lang="en-US" smtClean="0"/>
              <a:t>6/9/2013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93118EF9-4AD6-45EE-8BC3-6F1453E423CA}"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C57DD285-8BE4-40C0-86EC-0C69CCEA759D}" type="datetimeFigureOut">
              <a:rPr lang="en-US" smtClean="0"/>
              <a:t>6/9/2013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93118EF9-4AD6-45EE-8BC3-6F1453E423CA}"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artisticFilmGrain trans="37000" grainSize="21"/>
                    </a14:imgEffect>
                  </a14:imgLayer>
                </a14:imgProps>
              </a:ext>
              <a:ext uri="{28A0092B-C50C-407E-A947-70E740481C1C}">
                <a14:useLocalDpi xmlns:a14="http://schemas.microsoft.com/office/drawing/2010/main" val="0"/>
              </a:ext>
            </a:extLst>
          </a:blip>
          <a:stretch>
            <a:fillRect/>
          </a:stretch>
        </p:blipFill>
        <p:spPr>
          <a:xfrm>
            <a:off x="394855" y="381000"/>
            <a:ext cx="8305800" cy="5664944"/>
          </a:xfrm>
          <a:prstGeom prst="rect">
            <a:avLst/>
          </a:prstGeom>
        </p:spPr>
      </p:pic>
      <p:sp>
        <p:nvSpPr>
          <p:cNvPr id="8" name="TextBox 7"/>
          <p:cNvSpPr txBox="1"/>
          <p:nvPr/>
        </p:nvSpPr>
        <p:spPr>
          <a:xfrm rot="20665157">
            <a:off x="4886648" y="3960429"/>
            <a:ext cx="1908580" cy="1615827"/>
          </a:xfrm>
          <a:prstGeom prst="rect">
            <a:avLst/>
          </a:prstGeom>
          <a:solidFill>
            <a:srgbClr val="4D4D4D"/>
          </a:solidFill>
          <a:effectLst>
            <a:softEdge rad="317500"/>
          </a:effectLst>
        </p:spPr>
        <p:txBody>
          <a:bodyPr wrap="square" rtlCol="0">
            <a:spAutoFit/>
          </a:bodyPr>
          <a:lstStyle/>
          <a:p>
            <a:pPr algn="ctr"/>
            <a:r>
              <a:rPr lang="en-US" sz="3300" b="1" dirty="0" smtClean="0">
                <a:solidFill>
                  <a:srgbClr val="A5CC8A"/>
                </a:solidFill>
                <a:latin typeface="Freestyle Script" pitchFamily="66" charset="0"/>
              </a:rPr>
              <a:t>- Adams  </a:t>
            </a:r>
          </a:p>
          <a:p>
            <a:pPr algn="ctr"/>
            <a:r>
              <a:rPr lang="en-US" sz="3300" b="1" dirty="0" smtClean="0">
                <a:solidFill>
                  <a:srgbClr val="A5CC8A"/>
                </a:solidFill>
                <a:latin typeface="Freestyle Script" pitchFamily="66" charset="0"/>
              </a:rPr>
              <a:t>School Family</a:t>
            </a:r>
          </a:p>
          <a:p>
            <a:pPr algn="ctr"/>
            <a:endParaRPr lang="en-US" sz="3300" b="1" dirty="0">
              <a:solidFill>
                <a:srgbClr val="92D050"/>
              </a:solidFill>
              <a:latin typeface="Freestyle Script" pitchFamily="66" charset="0"/>
            </a:endParaRPr>
          </a:p>
        </p:txBody>
      </p:sp>
      <p:sp>
        <p:nvSpPr>
          <p:cNvPr id="9" name="TextBox 8"/>
          <p:cNvSpPr txBox="1"/>
          <p:nvPr/>
        </p:nvSpPr>
        <p:spPr>
          <a:xfrm>
            <a:off x="596535" y="5934670"/>
            <a:ext cx="7847020" cy="923330"/>
          </a:xfrm>
          <a:prstGeom prst="rect">
            <a:avLst/>
          </a:prstGeom>
          <a:noFill/>
        </p:spPr>
        <p:txBody>
          <a:bodyPr wrap="none" rtlCol="0">
            <a:spAutoFit/>
          </a:bodyPr>
          <a:lstStyle/>
          <a:p>
            <a:pPr algn="ctr"/>
            <a:r>
              <a:rPr lang="en-US" sz="5400" dirty="0" smtClean="0">
                <a:latin typeface="Cambria Math" pitchFamily="18" charset="0"/>
                <a:ea typeface="Cambria Math" pitchFamily="18" charset="0"/>
              </a:rPr>
              <a:t>Clothing students in need.</a:t>
            </a:r>
            <a:endParaRPr lang="en-US" sz="5400" dirty="0">
              <a:latin typeface="Cambria Math" pitchFamily="18" charset="0"/>
              <a:ea typeface="Cambria Math" pitchFamily="18" charset="0"/>
            </a:endParaRPr>
          </a:p>
        </p:txBody>
      </p:sp>
    </p:spTree>
    <p:extLst>
      <p:ext uri="{BB962C8B-B14F-4D97-AF65-F5344CB8AC3E}">
        <p14:creationId xmlns:p14="http://schemas.microsoft.com/office/powerpoint/2010/main" val="1935226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B20E29"/>
                </a:solidFill>
                <a:latin typeface="AR JULIAN" pitchFamily="2" charset="0"/>
              </a:rPr>
              <a:t>The Stakeholders</a:t>
            </a:r>
            <a:endParaRPr lang="en-US" sz="2800" dirty="0">
              <a:solidFill>
                <a:srgbClr val="B20E29"/>
              </a:solidFill>
              <a:latin typeface="AR JULIAN" pitchFamily="2" charset="0"/>
            </a:endParaRPr>
          </a:p>
        </p:txBody>
      </p:sp>
      <p:pic>
        <p:nvPicPr>
          <p:cNvPr id="1026" name="Picture 2" descr="C:\Program Files (x86)\Microsoft Office\MEDIA\CAGCAT10\j01833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50156"/>
            <a:ext cx="1805940" cy="18141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281" y="2287282"/>
            <a:ext cx="1771650" cy="14462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146" y="2327152"/>
            <a:ext cx="2326059" cy="14430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36" y="4457700"/>
            <a:ext cx="2343150" cy="19526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8995" y="4329112"/>
            <a:ext cx="1978602" cy="22098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200" y="4267200"/>
            <a:ext cx="2057400" cy="2076450"/>
          </a:xfrm>
          <a:prstGeom prst="rect">
            <a:avLst/>
          </a:prstGeom>
        </p:spPr>
      </p:pic>
      <p:sp>
        <p:nvSpPr>
          <p:cNvPr id="10" name="TextBox 9"/>
          <p:cNvSpPr txBox="1"/>
          <p:nvPr/>
        </p:nvSpPr>
        <p:spPr>
          <a:xfrm>
            <a:off x="152400" y="1948728"/>
            <a:ext cx="1805940" cy="369332"/>
          </a:xfrm>
          <a:prstGeom prst="rect">
            <a:avLst/>
          </a:prstGeom>
          <a:solidFill>
            <a:srgbClr val="FFFF00"/>
          </a:solidFill>
        </p:spPr>
        <p:txBody>
          <a:bodyPr wrap="square" rtlCol="0">
            <a:spAutoFit/>
          </a:bodyPr>
          <a:lstStyle/>
          <a:p>
            <a:pPr algn="ctr"/>
            <a:r>
              <a:rPr lang="en-US" dirty="0" smtClean="0">
                <a:solidFill>
                  <a:srgbClr val="FF0000"/>
                </a:solidFill>
                <a:latin typeface="Aharoni" pitchFamily="2" charset="-79"/>
                <a:cs typeface="Aharoni" pitchFamily="2" charset="-79"/>
              </a:rPr>
              <a:t>The School</a:t>
            </a:r>
            <a:endParaRPr lang="en-US" dirty="0">
              <a:solidFill>
                <a:srgbClr val="FF0000"/>
              </a:solidFill>
              <a:latin typeface="Aharoni" pitchFamily="2" charset="-79"/>
              <a:cs typeface="Aharoni" pitchFamily="2" charset="-79"/>
            </a:endParaRPr>
          </a:p>
        </p:txBody>
      </p:sp>
      <p:sp>
        <p:nvSpPr>
          <p:cNvPr id="11" name="TextBox 10"/>
          <p:cNvSpPr txBox="1"/>
          <p:nvPr/>
        </p:nvSpPr>
        <p:spPr>
          <a:xfrm>
            <a:off x="2108004" y="1986957"/>
            <a:ext cx="2052204" cy="338554"/>
          </a:xfrm>
          <a:prstGeom prst="rect">
            <a:avLst/>
          </a:prstGeom>
          <a:solidFill>
            <a:srgbClr val="FFFF00"/>
          </a:solidFill>
        </p:spPr>
        <p:txBody>
          <a:bodyPr wrap="square" rtlCol="0">
            <a:spAutoFit/>
          </a:bodyPr>
          <a:lstStyle/>
          <a:p>
            <a:r>
              <a:rPr lang="en-US" sz="1600" dirty="0" smtClean="0">
                <a:solidFill>
                  <a:srgbClr val="FF0000"/>
                </a:solidFill>
                <a:latin typeface="Aharoni" pitchFamily="2" charset="-79"/>
                <a:cs typeface="Aharoni" pitchFamily="2" charset="-79"/>
              </a:rPr>
              <a:t>The School District</a:t>
            </a:r>
            <a:endParaRPr lang="en-US" sz="1600" dirty="0">
              <a:solidFill>
                <a:srgbClr val="FF0000"/>
              </a:solidFill>
              <a:latin typeface="Aharoni" pitchFamily="2" charset="-79"/>
              <a:cs typeface="Aharoni" pitchFamily="2" charset="-79"/>
            </a:endParaRPr>
          </a:p>
        </p:txBody>
      </p:sp>
      <p:sp>
        <p:nvSpPr>
          <p:cNvPr id="12" name="TextBox 11"/>
          <p:cNvSpPr txBox="1"/>
          <p:nvPr/>
        </p:nvSpPr>
        <p:spPr>
          <a:xfrm>
            <a:off x="4290146" y="1988598"/>
            <a:ext cx="2381808" cy="338554"/>
          </a:xfrm>
          <a:prstGeom prst="rect">
            <a:avLst/>
          </a:prstGeom>
          <a:solidFill>
            <a:srgbClr val="FFFF00"/>
          </a:solidFill>
        </p:spPr>
        <p:txBody>
          <a:bodyPr wrap="square" rtlCol="0">
            <a:spAutoFit/>
          </a:bodyPr>
          <a:lstStyle/>
          <a:p>
            <a:r>
              <a:rPr lang="en-US" sz="1600" dirty="0" smtClean="0">
                <a:solidFill>
                  <a:srgbClr val="FF0000"/>
                </a:solidFill>
                <a:latin typeface="Aharoni" pitchFamily="2" charset="-79"/>
                <a:cs typeface="Aharoni" pitchFamily="2" charset="-79"/>
              </a:rPr>
              <a:t>Parents &amp; Community</a:t>
            </a:r>
            <a:endParaRPr lang="en-US" sz="1600" dirty="0">
              <a:solidFill>
                <a:srgbClr val="FF0000"/>
              </a:solidFill>
              <a:latin typeface="Aharoni" pitchFamily="2" charset="-79"/>
              <a:cs typeface="Aharoni" pitchFamily="2" charset="-79"/>
            </a:endParaRPr>
          </a:p>
        </p:txBody>
      </p:sp>
      <p:sp>
        <p:nvSpPr>
          <p:cNvPr id="13" name="TextBox 12"/>
          <p:cNvSpPr txBox="1"/>
          <p:nvPr/>
        </p:nvSpPr>
        <p:spPr>
          <a:xfrm>
            <a:off x="0" y="4267200"/>
            <a:ext cx="3393878" cy="338554"/>
          </a:xfrm>
          <a:prstGeom prst="rect">
            <a:avLst/>
          </a:prstGeom>
          <a:solidFill>
            <a:srgbClr val="FFFF00"/>
          </a:solidFill>
        </p:spPr>
        <p:txBody>
          <a:bodyPr wrap="none" rtlCol="0">
            <a:spAutoFit/>
          </a:bodyPr>
          <a:lstStyle/>
          <a:p>
            <a:r>
              <a:rPr lang="en-US" sz="1600" dirty="0" smtClean="0">
                <a:solidFill>
                  <a:srgbClr val="FF0000"/>
                </a:solidFill>
                <a:latin typeface="Aharoni" pitchFamily="2" charset="-79"/>
                <a:cs typeface="Aharoni" pitchFamily="2" charset="-79"/>
              </a:rPr>
              <a:t>Local Cultural &amp; Religious Centers</a:t>
            </a:r>
            <a:endParaRPr lang="en-US" sz="1600" dirty="0">
              <a:solidFill>
                <a:srgbClr val="FF0000"/>
              </a:solidFill>
              <a:latin typeface="Aharoni" pitchFamily="2" charset="-79"/>
              <a:cs typeface="Aharoni" pitchFamily="2" charset="-79"/>
            </a:endParaRPr>
          </a:p>
        </p:txBody>
      </p:sp>
      <p:sp>
        <p:nvSpPr>
          <p:cNvPr id="14" name="TextBox 13"/>
          <p:cNvSpPr txBox="1"/>
          <p:nvPr/>
        </p:nvSpPr>
        <p:spPr>
          <a:xfrm>
            <a:off x="3920836" y="4436477"/>
            <a:ext cx="807460" cy="1277273"/>
          </a:xfrm>
          <a:prstGeom prst="rect">
            <a:avLst/>
          </a:prstGeom>
          <a:solidFill>
            <a:srgbClr val="C5E9ED"/>
          </a:solidFill>
        </p:spPr>
        <p:txBody>
          <a:bodyPr wrap="square" rtlCol="0">
            <a:spAutoFit/>
          </a:bodyPr>
          <a:lstStyle/>
          <a:p>
            <a:pPr algn="ctr"/>
            <a:endParaRPr lang="en-US" sz="1100" b="1" dirty="0" smtClean="0">
              <a:solidFill>
                <a:schemeClr val="bg2">
                  <a:lumMod val="50000"/>
                </a:schemeClr>
              </a:solidFill>
              <a:latin typeface="Arial Rounded MT Bold" pitchFamily="34" charset="0"/>
              <a:cs typeface="Arial" pitchFamily="34" charset="0"/>
            </a:endParaRPr>
          </a:p>
          <a:p>
            <a:pPr algn="ctr"/>
            <a:r>
              <a:rPr lang="en-US" sz="1100" b="1" dirty="0" smtClean="0">
                <a:solidFill>
                  <a:schemeClr val="bg2">
                    <a:lumMod val="50000"/>
                  </a:schemeClr>
                </a:solidFill>
                <a:latin typeface="Arial Rounded MT Bold" pitchFamily="34" charset="0"/>
                <a:cs typeface="Arial" pitchFamily="34" charset="0"/>
              </a:rPr>
              <a:t>Clothing for students in need, how YOU can help!</a:t>
            </a:r>
            <a:endParaRPr lang="en-US" sz="1100" b="1" dirty="0">
              <a:solidFill>
                <a:schemeClr val="bg2">
                  <a:lumMod val="50000"/>
                </a:schemeClr>
              </a:solidFill>
              <a:latin typeface="Arial Rounded MT Bold" pitchFamily="34" charset="0"/>
              <a:cs typeface="Arial" pitchFamily="34" charset="0"/>
            </a:endParaRPr>
          </a:p>
        </p:txBody>
      </p:sp>
      <p:sp>
        <p:nvSpPr>
          <p:cNvPr id="15" name="TextBox 14"/>
          <p:cNvSpPr txBox="1"/>
          <p:nvPr/>
        </p:nvSpPr>
        <p:spPr>
          <a:xfrm>
            <a:off x="3751994" y="4119146"/>
            <a:ext cx="1965603" cy="338554"/>
          </a:xfrm>
          <a:prstGeom prst="rect">
            <a:avLst/>
          </a:prstGeom>
          <a:solidFill>
            <a:srgbClr val="FFFF00"/>
          </a:solidFill>
        </p:spPr>
        <p:txBody>
          <a:bodyPr wrap="none" rtlCol="0">
            <a:spAutoFit/>
          </a:bodyPr>
          <a:lstStyle/>
          <a:p>
            <a:r>
              <a:rPr lang="en-US" sz="1600" dirty="0" smtClean="0">
                <a:solidFill>
                  <a:srgbClr val="FF0000"/>
                </a:solidFill>
                <a:latin typeface="Aharoni" pitchFamily="2" charset="-79"/>
                <a:cs typeface="Aharoni" pitchFamily="2" charset="-79"/>
              </a:rPr>
              <a:t>Local News Media</a:t>
            </a:r>
            <a:endParaRPr lang="en-US" sz="1600" dirty="0">
              <a:solidFill>
                <a:srgbClr val="FF0000"/>
              </a:solidFill>
              <a:latin typeface="Aharoni" pitchFamily="2" charset="-79"/>
              <a:cs typeface="Aharoni" pitchFamily="2" charset="-79"/>
            </a:endParaRPr>
          </a:p>
        </p:txBody>
      </p:sp>
      <p:sp>
        <p:nvSpPr>
          <p:cNvPr id="16" name="TextBox 15"/>
          <p:cNvSpPr txBox="1"/>
          <p:nvPr/>
        </p:nvSpPr>
        <p:spPr>
          <a:xfrm>
            <a:off x="6401657" y="4067145"/>
            <a:ext cx="2304751" cy="338554"/>
          </a:xfrm>
          <a:prstGeom prst="rect">
            <a:avLst/>
          </a:prstGeom>
          <a:solidFill>
            <a:srgbClr val="FFFF00"/>
          </a:solidFill>
        </p:spPr>
        <p:txBody>
          <a:bodyPr wrap="square" rtlCol="0">
            <a:spAutoFit/>
          </a:bodyPr>
          <a:lstStyle/>
          <a:p>
            <a:r>
              <a:rPr lang="en-US" sz="1600" dirty="0" smtClean="0">
                <a:solidFill>
                  <a:srgbClr val="FF0000"/>
                </a:solidFill>
                <a:latin typeface="Aharoni" pitchFamily="2" charset="-79"/>
                <a:cs typeface="Aharoni" pitchFamily="2" charset="-79"/>
              </a:rPr>
              <a:t>Local Universities</a:t>
            </a:r>
            <a:endParaRPr lang="en-US" sz="1600" dirty="0">
              <a:solidFill>
                <a:srgbClr val="FF0000"/>
              </a:solidFill>
              <a:latin typeface="Aharoni" pitchFamily="2" charset="-79"/>
              <a:cs typeface="Aharoni" pitchFamily="2" charset="-79"/>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5603" y="2327152"/>
            <a:ext cx="2178631" cy="1443037"/>
          </a:xfrm>
          <a:prstGeom prst="rect">
            <a:avLst/>
          </a:prstGeom>
        </p:spPr>
      </p:pic>
      <p:sp>
        <p:nvSpPr>
          <p:cNvPr id="18" name="TextBox 17"/>
          <p:cNvSpPr txBox="1"/>
          <p:nvPr/>
        </p:nvSpPr>
        <p:spPr>
          <a:xfrm>
            <a:off x="6772268" y="1994355"/>
            <a:ext cx="2295821" cy="338554"/>
          </a:xfrm>
          <a:prstGeom prst="rect">
            <a:avLst/>
          </a:prstGeom>
          <a:solidFill>
            <a:srgbClr val="FFFF00"/>
          </a:solidFill>
        </p:spPr>
        <p:txBody>
          <a:bodyPr wrap="none" rtlCol="0">
            <a:spAutoFit/>
          </a:bodyPr>
          <a:lstStyle/>
          <a:p>
            <a:r>
              <a:rPr lang="en-US" sz="1600" dirty="0" smtClean="0">
                <a:solidFill>
                  <a:srgbClr val="FF0000"/>
                </a:solidFill>
                <a:latin typeface="Aharoni" pitchFamily="2" charset="-79"/>
                <a:cs typeface="Aharoni" pitchFamily="2" charset="-79"/>
              </a:rPr>
              <a:t>Local Area Businesses</a:t>
            </a:r>
            <a:endParaRPr lang="en-US" sz="1600"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38579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7200" y="304801"/>
            <a:ext cx="8305800" cy="3429000"/>
          </a:xfrm>
          <a:prstGeom prst="rect">
            <a:avLst/>
          </a:prstGeom>
          <a:solidFill>
            <a:schemeClr val="tx1">
              <a:lumMod val="95000"/>
            </a:schemeClr>
          </a:solidFill>
          <a:ln w="190500" cap="sq">
            <a:solidFill>
              <a:srgbClr val="B2B2B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762000" y="4180344"/>
            <a:ext cx="7696200" cy="2677656"/>
          </a:xfrm>
          <a:prstGeom prst="rect">
            <a:avLst/>
          </a:prstGeom>
          <a:noFill/>
        </p:spPr>
        <p:txBody>
          <a:bodyPr wrap="square" rtlCol="0">
            <a:spAutoFit/>
          </a:bodyPr>
          <a:lstStyle/>
          <a:p>
            <a:pPr algn="ctr"/>
            <a:r>
              <a:rPr lang="en-US" sz="2800" dirty="0" smtClean="0">
                <a:latin typeface="AR CENA" pitchFamily="2" charset="0"/>
              </a:rPr>
              <a:t>It is our intention as a community school to create a way to provide clothing for the family’s in our community who are in need and attend our schools;  to foster  a school community that provides care in a manner which allows our students the peace, comfort  and freedom to focus on doing their best at school.</a:t>
            </a:r>
            <a:endParaRPr lang="en-US" sz="2800" dirty="0">
              <a:latin typeface="AR CENA" pitchFamily="2" charset="0"/>
            </a:endParaRPr>
          </a:p>
        </p:txBody>
      </p:sp>
    </p:spTree>
    <p:extLst>
      <p:ext uri="{BB962C8B-B14F-4D97-AF65-F5344CB8AC3E}">
        <p14:creationId xmlns:p14="http://schemas.microsoft.com/office/powerpoint/2010/main" val="35040728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52600" y="2280444"/>
            <a:ext cx="5943600" cy="3434556"/>
          </a:xfrm>
        </p:spPr>
      </p:pic>
      <p:sp>
        <p:nvSpPr>
          <p:cNvPr id="3" name="Title 2"/>
          <p:cNvSpPr>
            <a:spLocks noGrp="1"/>
          </p:cNvSpPr>
          <p:nvPr>
            <p:ph type="title"/>
          </p:nvPr>
        </p:nvSpPr>
        <p:spPr/>
        <p:txBody>
          <a:bodyPr>
            <a:noAutofit/>
          </a:bodyPr>
          <a:lstStyle/>
          <a:p>
            <a:r>
              <a:rPr lang="en-US" sz="6000" dirty="0" smtClean="0"/>
              <a:t>imagine</a:t>
            </a:r>
            <a:endParaRPr lang="en-US" sz="6000" dirty="0"/>
          </a:p>
        </p:txBody>
      </p:sp>
    </p:spTree>
    <p:extLst>
      <p:ext uri="{BB962C8B-B14F-4D97-AF65-F5344CB8AC3E}">
        <p14:creationId xmlns:p14="http://schemas.microsoft.com/office/powerpoint/2010/main" val="36649279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00200" y="1829594"/>
            <a:ext cx="6019800" cy="4000500"/>
          </a:xfrm>
        </p:spPr>
      </p:pic>
      <p:sp>
        <p:nvSpPr>
          <p:cNvPr id="3" name="Title 2"/>
          <p:cNvSpPr>
            <a:spLocks noGrp="1"/>
          </p:cNvSpPr>
          <p:nvPr>
            <p:ph type="title"/>
          </p:nvPr>
        </p:nvSpPr>
        <p:spPr/>
        <p:txBody>
          <a:bodyPr>
            <a:normAutofit/>
          </a:bodyPr>
          <a:lstStyle/>
          <a:p>
            <a:r>
              <a:rPr lang="en-US" sz="2800" dirty="0" smtClean="0"/>
              <a:t>What it could be</a:t>
            </a:r>
            <a:endParaRPr lang="en-US" sz="2800" dirty="0"/>
          </a:p>
        </p:txBody>
      </p:sp>
    </p:spTree>
    <p:extLst>
      <p:ext uri="{BB962C8B-B14F-4D97-AF65-F5344CB8AC3E}">
        <p14:creationId xmlns:p14="http://schemas.microsoft.com/office/powerpoint/2010/main" val="1277795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00200" y="2444132"/>
            <a:ext cx="5562600" cy="3575668"/>
          </a:xfrm>
        </p:spPr>
      </p:pic>
      <p:sp>
        <p:nvSpPr>
          <p:cNvPr id="3" name="Title 2"/>
          <p:cNvSpPr>
            <a:spLocks noGrp="1"/>
          </p:cNvSpPr>
          <p:nvPr>
            <p:ph type="title"/>
          </p:nvPr>
        </p:nvSpPr>
        <p:spPr/>
        <p:txBody>
          <a:bodyPr>
            <a:noAutofit/>
          </a:bodyPr>
          <a:lstStyle/>
          <a:p>
            <a:r>
              <a:rPr lang="en-US" sz="4800" dirty="0" smtClean="0"/>
              <a:t>IF WE gave</a:t>
            </a:r>
            <a:endParaRPr lang="en-US" sz="4800" dirty="0"/>
          </a:p>
        </p:txBody>
      </p:sp>
    </p:spTree>
    <p:extLst>
      <p:ext uri="{BB962C8B-B14F-4D97-AF65-F5344CB8AC3E}">
        <p14:creationId xmlns:p14="http://schemas.microsoft.com/office/powerpoint/2010/main" val="17424302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17660" y="2020888"/>
            <a:ext cx="6108680" cy="4075112"/>
          </a:xfrm>
        </p:spPr>
      </p:pic>
      <p:sp>
        <p:nvSpPr>
          <p:cNvPr id="3" name="Title 2"/>
          <p:cNvSpPr>
            <a:spLocks noGrp="1"/>
          </p:cNvSpPr>
          <p:nvPr>
            <p:ph type="title"/>
          </p:nvPr>
        </p:nvSpPr>
        <p:spPr/>
        <p:txBody>
          <a:bodyPr>
            <a:normAutofit/>
          </a:bodyPr>
          <a:lstStyle/>
          <a:p>
            <a:r>
              <a:rPr lang="en-US" sz="3200" dirty="0" smtClean="0"/>
              <a:t>As a community</a:t>
            </a:r>
            <a:endParaRPr lang="en-US" sz="3200" dirty="0"/>
          </a:p>
        </p:txBody>
      </p:sp>
    </p:spTree>
    <p:extLst>
      <p:ext uri="{BB962C8B-B14F-4D97-AF65-F5344CB8AC3E}">
        <p14:creationId xmlns:p14="http://schemas.microsoft.com/office/powerpoint/2010/main" val="10978224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71600" y="1828800"/>
            <a:ext cx="6553200" cy="4299744"/>
          </a:xfrm>
        </p:spPr>
      </p:pic>
      <p:sp>
        <p:nvSpPr>
          <p:cNvPr id="3" name="Title 2"/>
          <p:cNvSpPr>
            <a:spLocks noGrp="1"/>
          </p:cNvSpPr>
          <p:nvPr>
            <p:ph type="title"/>
          </p:nvPr>
        </p:nvSpPr>
        <p:spPr/>
        <p:txBody>
          <a:bodyPr>
            <a:normAutofit/>
          </a:bodyPr>
          <a:lstStyle/>
          <a:p>
            <a:r>
              <a:rPr lang="en-US" sz="3600" dirty="0" smtClean="0"/>
              <a:t>To help them</a:t>
            </a:r>
            <a:endParaRPr lang="en-US" sz="3600" dirty="0"/>
          </a:p>
        </p:txBody>
      </p:sp>
      <p:sp>
        <p:nvSpPr>
          <p:cNvPr id="5" name="TextBox 4"/>
          <p:cNvSpPr txBox="1"/>
          <p:nvPr/>
        </p:nvSpPr>
        <p:spPr>
          <a:xfrm>
            <a:off x="3484418" y="4876800"/>
            <a:ext cx="1849582" cy="584775"/>
          </a:xfrm>
          <a:prstGeom prst="rect">
            <a:avLst/>
          </a:prstGeom>
          <a:solidFill>
            <a:schemeClr val="accent2"/>
          </a:solidFill>
          <a:effectLst>
            <a:softEdge rad="31750"/>
          </a:effectLst>
        </p:spPr>
        <p:txBody>
          <a:bodyPr wrap="square" rtlCol="0">
            <a:spAutoFit/>
          </a:bodyPr>
          <a:lstStyle/>
          <a:p>
            <a:pPr algn="ctr"/>
            <a:r>
              <a:rPr lang="en-US" sz="1600" b="1" dirty="0" smtClean="0">
                <a:solidFill>
                  <a:schemeClr val="bg1"/>
                </a:solidFill>
                <a:latin typeface="AR BERKLEY" pitchFamily="2" charset="0"/>
              </a:rPr>
              <a:t>Sponsored by our community</a:t>
            </a:r>
            <a:endParaRPr lang="en-US" sz="1600" b="1" dirty="0">
              <a:solidFill>
                <a:schemeClr val="bg1"/>
              </a:solidFill>
              <a:latin typeface="AR BERKLEY" pitchFamily="2" charset="0"/>
            </a:endParaRPr>
          </a:p>
        </p:txBody>
      </p:sp>
    </p:spTree>
    <p:extLst>
      <p:ext uri="{BB962C8B-B14F-4D97-AF65-F5344CB8AC3E}">
        <p14:creationId xmlns:p14="http://schemas.microsoft.com/office/powerpoint/2010/main" val="16173756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52600" y="2178844"/>
            <a:ext cx="5791200" cy="3556000"/>
          </a:xfrm>
        </p:spPr>
      </p:pic>
      <p:sp>
        <p:nvSpPr>
          <p:cNvPr id="3" name="Title 2"/>
          <p:cNvSpPr>
            <a:spLocks noGrp="1"/>
          </p:cNvSpPr>
          <p:nvPr>
            <p:ph type="title"/>
          </p:nvPr>
        </p:nvSpPr>
        <p:spPr>
          <a:xfrm>
            <a:off x="2057400" y="975360"/>
            <a:ext cx="4800600" cy="701040"/>
          </a:xfrm>
        </p:spPr>
        <p:txBody>
          <a:bodyPr/>
          <a:lstStyle/>
          <a:p>
            <a:r>
              <a:rPr lang="en-US" dirty="0" smtClean="0"/>
              <a:t>To provide comfort and warmth</a:t>
            </a:r>
            <a:endParaRPr lang="en-US" dirty="0"/>
          </a:p>
        </p:txBody>
      </p:sp>
    </p:spTree>
    <p:extLst>
      <p:ext uri="{BB962C8B-B14F-4D97-AF65-F5344CB8AC3E}">
        <p14:creationId xmlns:p14="http://schemas.microsoft.com/office/powerpoint/2010/main" val="14793297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19200" y="2362200"/>
            <a:ext cx="6629399" cy="3581399"/>
          </a:xfrm>
        </p:spPr>
      </p:pic>
      <p:sp>
        <p:nvSpPr>
          <p:cNvPr id="3" name="Title 2"/>
          <p:cNvSpPr>
            <a:spLocks noGrp="1"/>
          </p:cNvSpPr>
          <p:nvPr>
            <p:ph type="title"/>
          </p:nvPr>
        </p:nvSpPr>
        <p:spPr>
          <a:xfrm>
            <a:off x="1295400" y="990600"/>
            <a:ext cx="6553200" cy="701040"/>
          </a:xfrm>
        </p:spPr>
        <p:txBody>
          <a:bodyPr>
            <a:normAutofit/>
          </a:bodyPr>
          <a:lstStyle/>
          <a:p>
            <a:r>
              <a:rPr lang="en-US" sz="2400" dirty="0" smtClean="0"/>
              <a:t>Options for those with so few</a:t>
            </a:r>
            <a:endParaRPr lang="en-US" sz="2400" dirty="0"/>
          </a:p>
        </p:txBody>
      </p:sp>
    </p:spTree>
    <p:extLst>
      <p:ext uri="{BB962C8B-B14F-4D97-AF65-F5344CB8AC3E}">
        <p14:creationId xmlns:p14="http://schemas.microsoft.com/office/powerpoint/2010/main" val="23713699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0" y="1905000"/>
            <a:ext cx="6019800" cy="4114800"/>
          </a:xfrm>
        </p:spPr>
      </p:pic>
      <p:sp>
        <p:nvSpPr>
          <p:cNvPr id="3" name="Title 2"/>
          <p:cNvSpPr>
            <a:spLocks noGrp="1"/>
          </p:cNvSpPr>
          <p:nvPr>
            <p:ph type="title"/>
          </p:nvPr>
        </p:nvSpPr>
        <p:spPr>
          <a:xfrm>
            <a:off x="1524000" y="975360"/>
            <a:ext cx="5943600" cy="701040"/>
          </a:xfrm>
        </p:spPr>
        <p:txBody>
          <a:bodyPr>
            <a:normAutofit/>
          </a:bodyPr>
          <a:lstStyle/>
          <a:p>
            <a:r>
              <a:rPr lang="en-US" sz="2400" dirty="0" smtClean="0"/>
              <a:t>Hope for those with so little</a:t>
            </a:r>
            <a:endParaRPr lang="en-US" sz="2400" dirty="0"/>
          </a:p>
        </p:txBody>
      </p:sp>
    </p:spTree>
    <p:extLst>
      <p:ext uri="{BB962C8B-B14F-4D97-AF65-F5344CB8AC3E}">
        <p14:creationId xmlns:p14="http://schemas.microsoft.com/office/powerpoint/2010/main" val="8401017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fontScale="85000" lnSpcReduction="20000"/>
          </a:bodyPr>
          <a:lstStyle/>
          <a:p>
            <a:endParaRPr lang="en-US" dirty="0"/>
          </a:p>
          <a:p>
            <a:r>
              <a:rPr lang="en-US" dirty="0"/>
              <a:t>poor</a:t>
            </a:r>
          </a:p>
          <a:p>
            <a:r>
              <a:rPr lang="en-US" dirty="0"/>
              <a:t>   [poor] Show IPA adjective, -</a:t>
            </a:r>
            <a:r>
              <a:rPr lang="en-US" dirty="0" err="1"/>
              <a:t>er</a:t>
            </a:r>
            <a:r>
              <a:rPr lang="en-US" dirty="0"/>
              <a:t>, -</a:t>
            </a:r>
            <a:r>
              <a:rPr lang="en-US" dirty="0" err="1"/>
              <a:t>est</a:t>
            </a:r>
            <a:r>
              <a:rPr lang="en-US" dirty="0"/>
              <a:t>, noun </a:t>
            </a:r>
          </a:p>
          <a:p>
            <a:endParaRPr lang="en-US" dirty="0"/>
          </a:p>
          <a:p>
            <a:r>
              <a:rPr lang="en-US" dirty="0"/>
              <a:t>adjective </a:t>
            </a:r>
          </a:p>
          <a:p>
            <a:r>
              <a:rPr lang="en-US" dirty="0"/>
              <a:t>1. </a:t>
            </a:r>
          </a:p>
          <a:p>
            <a:r>
              <a:rPr lang="en-US" dirty="0"/>
              <a:t>having little or no money, goods, or other means of support</a:t>
            </a:r>
            <a:r>
              <a:rPr lang="en-US" u="sng" dirty="0"/>
              <a:t>: a poor family living on welfare. </a:t>
            </a:r>
          </a:p>
          <a:p>
            <a:endParaRPr lang="en-US" dirty="0"/>
          </a:p>
          <a:p>
            <a:r>
              <a:rPr lang="en-US" dirty="0"/>
              <a:t>2. </a:t>
            </a:r>
          </a:p>
          <a:p>
            <a:r>
              <a:rPr lang="en-US" dirty="0"/>
              <a:t>Law . dependent upon charity or public support. </a:t>
            </a:r>
          </a:p>
          <a:p>
            <a:endParaRPr lang="en-US" dirty="0"/>
          </a:p>
        </p:txBody>
      </p:sp>
      <p:sp>
        <p:nvSpPr>
          <p:cNvPr id="5" name="Content Placeholder 4"/>
          <p:cNvSpPr>
            <a:spLocks noGrp="1"/>
          </p:cNvSpPr>
          <p:nvPr>
            <p:ph sz="quarter" idx="14"/>
          </p:nvPr>
        </p:nvSpPr>
        <p:spPr/>
        <p:txBody>
          <a:bodyPr>
            <a:normAutofit fontScale="85000" lnSpcReduction="20000"/>
          </a:bodyPr>
          <a:lstStyle/>
          <a:p>
            <a:endParaRPr lang="en-US" dirty="0"/>
          </a:p>
          <a:p>
            <a:r>
              <a:rPr lang="en-US" dirty="0" err="1"/>
              <a:t>pov·er·ty</a:t>
            </a:r>
            <a:endParaRPr lang="en-US" dirty="0"/>
          </a:p>
          <a:p>
            <a:r>
              <a:rPr lang="en-US" dirty="0"/>
              <a:t>   [</a:t>
            </a:r>
            <a:r>
              <a:rPr lang="en-US" dirty="0" err="1"/>
              <a:t>pov</a:t>
            </a:r>
            <a:r>
              <a:rPr lang="en-US" dirty="0"/>
              <a:t>-</a:t>
            </a:r>
            <a:r>
              <a:rPr lang="en-US" dirty="0" err="1"/>
              <a:t>er</a:t>
            </a:r>
            <a:r>
              <a:rPr lang="en-US" dirty="0"/>
              <a:t>-tee] Show IPA </a:t>
            </a:r>
          </a:p>
          <a:p>
            <a:endParaRPr lang="en-US" dirty="0"/>
          </a:p>
          <a:p>
            <a:r>
              <a:rPr lang="en-US" dirty="0"/>
              <a:t>noun </a:t>
            </a:r>
          </a:p>
          <a:p>
            <a:r>
              <a:rPr lang="en-US" dirty="0"/>
              <a:t>1. </a:t>
            </a:r>
          </a:p>
          <a:p>
            <a:r>
              <a:rPr lang="en-US" dirty="0"/>
              <a:t>the state or condition of having little or no money, goods, or means of support; condition of being poor. Synonyms: privation, neediness</a:t>
            </a:r>
            <a:r>
              <a:rPr lang="en-US" b="1" dirty="0"/>
              <a:t>,</a:t>
            </a:r>
            <a:r>
              <a:rPr lang="en-US" b="1" dirty="0">
                <a:solidFill>
                  <a:srgbClr val="FFC000"/>
                </a:solidFill>
              </a:rPr>
              <a:t> destitution</a:t>
            </a:r>
            <a:r>
              <a:rPr lang="en-US" dirty="0"/>
              <a:t>, indigence, pauperism, penury. </a:t>
            </a:r>
          </a:p>
          <a:p>
            <a:r>
              <a:rPr lang="en-US" dirty="0"/>
              <a:t>2. </a:t>
            </a:r>
          </a:p>
          <a:p>
            <a:r>
              <a:rPr lang="en-US" dirty="0"/>
              <a:t>deficiency of necessary or desirable ingredients, qualities, </a:t>
            </a:r>
            <a:r>
              <a:rPr lang="en-US" dirty="0" smtClean="0"/>
              <a:t>etc. </a:t>
            </a:r>
            <a:r>
              <a:rPr lang="en-US" dirty="0"/>
              <a:t>Synonyms: thinness, poorness, insufficiency. </a:t>
            </a:r>
          </a:p>
        </p:txBody>
      </p:sp>
      <p:sp>
        <p:nvSpPr>
          <p:cNvPr id="3" name="Title 2"/>
          <p:cNvSpPr>
            <a:spLocks noGrp="1"/>
          </p:cNvSpPr>
          <p:nvPr>
            <p:ph type="title"/>
          </p:nvPr>
        </p:nvSpPr>
        <p:spPr/>
        <p:txBody>
          <a:bodyPr/>
          <a:lstStyle/>
          <a:p>
            <a:r>
              <a:rPr lang="en-US" dirty="0" smtClean="0"/>
              <a:t>Poor VS. POVERTY</a:t>
            </a:r>
            <a:endParaRPr lang="en-US" dirty="0"/>
          </a:p>
        </p:txBody>
      </p:sp>
    </p:spTree>
    <p:extLst>
      <p:ext uri="{BB962C8B-B14F-4D97-AF65-F5344CB8AC3E}">
        <p14:creationId xmlns:p14="http://schemas.microsoft.com/office/powerpoint/2010/main" val="21711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33600" y="1981200"/>
            <a:ext cx="4876800" cy="3810000"/>
          </a:xfrm>
        </p:spPr>
      </p:pic>
      <p:sp>
        <p:nvSpPr>
          <p:cNvPr id="3" name="Title 2"/>
          <p:cNvSpPr>
            <a:spLocks noGrp="1"/>
          </p:cNvSpPr>
          <p:nvPr>
            <p:ph type="title"/>
          </p:nvPr>
        </p:nvSpPr>
        <p:spPr>
          <a:xfrm>
            <a:off x="2286000" y="975360"/>
            <a:ext cx="4572000" cy="701040"/>
          </a:xfrm>
        </p:spPr>
        <p:txBody>
          <a:bodyPr>
            <a:noAutofit/>
          </a:bodyPr>
          <a:lstStyle/>
          <a:p>
            <a:r>
              <a:rPr lang="en-US" sz="2800" dirty="0" smtClean="0"/>
              <a:t>Help for those who need it most</a:t>
            </a:r>
            <a:endParaRPr lang="en-US" sz="2800" dirty="0"/>
          </a:p>
        </p:txBody>
      </p:sp>
    </p:spTree>
    <p:extLst>
      <p:ext uri="{BB962C8B-B14F-4D97-AF65-F5344CB8AC3E}">
        <p14:creationId xmlns:p14="http://schemas.microsoft.com/office/powerpoint/2010/main" val="15016190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7200" y="2037620"/>
            <a:ext cx="8305800" cy="4041648"/>
          </a:xfrm>
        </p:spPr>
      </p:pic>
      <p:sp>
        <p:nvSpPr>
          <p:cNvPr id="3" name="Title 2"/>
          <p:cNvSpPr>
            <a:spLocks noGrp="1"/>
          </p:cNvSpPr>
          <p:nvPr>
            <p:ph type="title"/>
          </p:nvPr>
        </p:nvSpPr>
        <p:spPr>
          <a:xfrm>
            <a:off x="381000" y="381000"/>
            <a:ext cx="8305800" cy="1295400"/>
          </a:xfrm>
        </p:spPr>
        <p:txBody>
          <a:bodyPr>
            <a:noAutofit/>
          </a:bodyPr>
          <a:lstStyle/>
          <a:p>
            <a:r>
              <a:rPr lang="en-US" sz="2000" dirty="0" smtClean="0">
                <a:latin typeface="Aparajita" pitchFamily="34" charset="0"/>
                <a:cs typeface="Aparajita" pitchFamily="34" charset="0"/>
              </a:rPr>
              <a:t>   							</a:t>
            </a:r>
            <a:br>
              <a:rPr lang="en-US" sz="2000" dirty="0" smtClean="0">
                <a:latin typeface="Aparajita" pitchFamily="34" charset="0"/>
                <a:cs typeface="Aparajita" pitchFamily="34" charset="0"/>
              </a:rPr>
            </a:br>
            <a:r>
              <a:rPr lang="en-US" sz="2400" dirty="0" smtClean="0">
                <a:latin typeface="Arabic Typesetting" pitchFamily="66" charset="-78"/>
                <a:cs typeface="Arabic Typesetting" pitchFamily="66" charset="-78"/>
              </a:rPr>
              <a:t>Kindness </a:t>
            </a:r>
            <a:r>
              <a:rPr lang="en-US" sz="2400" dirty="0">
                <a:latin typeface="Arabic Typesetting" pitchFamily="66" charset="-78"/>
                <a:cs typeface="Arabic Typesetting" pitchFamily="66" charset="-78"/>
              </a:rPr>
              <a:t>in words creates confidence. Kindness in thinking creates profoundness. Kindness in giving creates love. </a:t>
            </a:r>
            <a:br>
              <a:rPr lang="en-US" sz="2400" dirty="0">
                <a:latin typeface="Arabic Typesetting" pitchFamily="66" charset="-78"/>
                <a:cs typeface="Arabic Typesetting" pitchFamily="66" charset="-78"/>
              </a:rPr>
            </a:br>
            <a:r>
              <a:rPr lang="en-US" sz="2400" dirty="0">
                <a:latin typeface="Arabic Typesetting" pitchFamily="66" charset="-78"/>
                <a:cs typeface="Arabic Typesetting" pitchFamily="66" charset="-78"/>
              </a:rPr>
              <a:t>Lao Tzu </a:t>
            </a:r>
            <a:br>
              <a:rPr lang="en-US" sz="2400" dirty="0">
                <a:latin typeface="Arabic Typesetting" pitchFamily="66" charset="-78"/>
                <a:cs typeface="Arabic Typesetting" pitchFamily="66" charset="-78"/>
              </a:rPr>
            </a:br>
            <a:r>
              <a:rPr lang="en-US" sz="1200" dirty="0"/>
              <a:t/>
            </a:r>
            <a:br>
              <a:rPr lang="en-US" sz="1200" dirty="0"/>
            </a:br>
            <a:endParaRPr lang="en-US" sz="1200" dirty="0"/>
          </a:p>
        </p:txBody>
      </p:sp>
    </p:spTree>
    <p:extLst>
      <p:ext uri="{BB962C8B-B14F-4D97-AF65-F5344CB8AC3E}">
        <p14:creationId xmlns:p14="http://schemas.microsoft.com/office/powerpoint/2010/main" val="3042413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975360"/>
            <a:ext cx="6789964" cy="701040"/>
          </a:xfrm>
        </p:spPr>
        <p:txBody>
          <a:bodyPr>
            <a:normAutofit/>
          </a:bodyPr>
          <a:lstStyle/>
          <a:p>
            <a:r>
              <a:rPr lang="en-US" sz="2200" dirty="0" smtClean="0"/>
              <a:t>Statistics on Poverty Nation wide</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28800"/>
            <a:ext cx="7740980" cy="4572000"/>
          </a:xfrm>
          <a:prstGeom prst="rect">
            <a:avLst/>
          </a:prstGeom>
          <a:ln w="57150">
            <a:solidFill>
              <a:srgbClr val="002060"/>
            </a:solidFill>
          </a:ln>
        </p:spPr>
      </p:pic>
    </p:spTree>
    <p:extLst>
      <p:ext uri="{BB962C8B-B14F-4D97-AF65-F5344CB8AC3E}">
        <p14:creationId xmlns:p14="http://schemas.microsoft.com/office/powerpoint/2010/main" val="2764358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1828801"/>
            <a:ext cx="4022725" cy="4419600"/>
          </a:xfrm>
        </p:spPr>
      </p:pic>
      <p:sp>
        <p:nvSpPr>
          <p:cNvPr id="5" name="Content Placeholder 4"/>
          <p:cNvSpPr>
            <a:spLocks noGrp="1"/>
          </p:cNvSpPr>
          <p:nvPr>
            <p:ph sz="quarter" idx="14"/>
          </p:nvPr>
        </p:nvSpPr>
        <p:spPr/>
        <p:txBody>
          <a:bodyPr>
            <a:normAutofit lnSpcReduction="10000"/>
          </a:bodyPr>
          <a:lstStyle/>
          <a:p>
            <a:r>
              <a:rPr lang="en-US" b="1" dirty="0" smtClean="0"/>
              <a:t>“Since </a:t>
            </a:r>
            <a:r>
              <a:rPr lang="en-US" b="1" dirty="0"/>
              <a:t>the start of the recession, Oregon’s poverty rate has risen every year. In 2007, the year prior to the recession, 12.9 percent of Oregonians lived below the poverty line. By 2010, the poverty rate reached 15.8 percent. </a:t>
            </a:r>
          </a:p>
          <a:p>
            <a:endParaRPr lang="en-US" b="1" dirty="0"/>
          </a:p>
          <a:p>
            <a:r>
              <a:rPr lang="en-US" b="1" dirty="0"/>
              <a:t>During that period, nearly 120,000 more Oregonians joined the ranks of the poor</a:t>
            </a:r>
            <a:r>
              <a:rPr lang="en-US" b="1" dirty="0" smtClean="0"/>
              <a:t>.”</a:t>
            </a:r>
          </a:p>
          <a:p>
            <a:r>
              <a:rPr lang="en-US" sz="1300" b="1" dirty="0" smtClean="0"/>
              <a:t>(http</a:t>
            </a:r>
            <a:r>
              <a:rPr lang="en-US" sz="1300" b="1" dirty="0"/>
              <a:t>://www.ocpp.org/2011/11/09/fs20111109graphic-view-poverty-oregon</a:t>
            </a:r>
            <a:r>
              <a:rPr lang="en-US" sz="1300" b="1" dirty="0" smtClean="0"/>
              <a:t>/)</a:t>
            </a:r>
            <a:endParaRPr lang="en-US" sz="1300" b="1" dirty="0"/>
          </a:p>
          <a:p>
            <a:endParaRPr lang="en-US" dirty="0"/>
          </a:p>
        </p:txBody>
      </p:sp>
      <p:sp>
        <p:nvSpPr>
          <p:cNvPr id="3" name="Title 2"/>
          <p:cNvSpPr>
            <a:spLocks noGrp="1"/>
          </p:cNvSpPr>
          <p:nvPr>
            <p:ph type="title"/>
          </p:nvPr>
        </p:nvSpPr>
        <p:spPr/>
        <p:txBody>
          <a:bodyPr>
            <a:normAutofit/>
          </a:bodyPr>
          <a:lstStyle/>
          <a:p>
            <a:r>
              <a:rPr lang="en-US" sz="2600" dirty="0" smtClean="0"/>
              <a:t>Poverty in Oregon</a:t>
            </a:r>
            <a:endParaRPr lang="en-US" sz="2600" dirty="0"/>
          </a:p>
        </p:txBody>
      </p:sp>
    </p:spTree>
    <p:extLst>
      <p:ext uri="{BB962C8B-B14F-4D97-AF65-F5344CB8AC3E}">
        <p14:creationId xmlns:p14="http://schemas.microsoft.com/office/powerpoint/2010/main" val="2203133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b="1" dirty="0" smtClean="0"/>
              <a:t>“In </a:t>
            </a:r>
            <a:r>
              <a:rPr lang="en-US" b="1" dirty="0"/>
              <a:t>2010, about 600,000 Oregonians lived below the federal poverty threshold — an increase of almost 120,000 since the start of the recession.</a:t>
            </a:r>
          </a:p>
          <a:p>
            <a:r>
              <a:rPr lang="en-US" b="1" dirty="0"/>
              <a:t> </a:t>
            </a:r>
          </a:p>
          <a:p>
            <a:r>
              <a:rPr lang="en-US" b="1" dirty="0"/>
              <a:t>To put that total in perspective, the number of Oregonians who are officially poor is about twice the population of Oregon’s second and third largest cities, Eugene and Salem, combined (311,303). If Poverty were a city in Oregon, it would be the state’s second biggest city</a:t>
            </a:r>
            <a:r>
              <a:rPr lang="en-US" b="1" dirty="0" smtClean="0"/>
              <a:t>.”</a:t>
            </a:r>
          </a:p>
          <a:p>
            <a:r>
              <a:rPr lang="en-US" sz="1400" b="1" dirty="0"/>
              <a:t>(http://www.ocpp.org/2011/11/09/fs20111109graphic-view-poverty-oregon</a:t>
            </a:r>
            <a:r>
              <a:rPr lang="en-US" sz="1400" b="1" dirty="0" smtClean="0"/>
              <a:t>/</a:t>
            </a:r>
            <a:r>
              <a:rPr lang="en-US" b="1" dirty="0" smtClean="0"/>
              <a:t>)</a:t>
            </a:r>
            <a:endParaRPr lang="en-US" b="1" dirty="0"/>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1828800"/>
            <a:ext cx="4343399" cy="4572000"/>
          </a:xfrm>
        </p:spPr>
      </p:pic>
      <p:sp>
        <p:nvSpPr>
          <p:cNvPr id="4" name="Title 3"/>
          <p:cNvSpPr>
            <a:spLocks noGrp="1"/>
          </p:cNvSpPr>
          <p:nvPr>
            <p:ph type="title"/>
          </p:nvPr>
        </p:nvSpPr>
        <p:spPr/>
        <p:txBody>
          <a:bodyPr>
            <a:noAutofit/>
          </a:bodyPr>
          <a:lstStyle/>
          <a:p>
            <a:r>
              <a:rPr lang="en-US" sz="8800" dirty="0" smtClean="0">
                <a:solidFill>
                  <a:srgbClr val="FF0000"/>
                </a:solidFill>
              </a:rPr>
              <a:t>600,000!</a:t>
            </a:r>
            <a:endParaRPr lang="en-US" sz="8800" dirty="0">
              <a:solidFill>
                <a:srgbClr val="FF0000"/>
              </a:solidFill>
            </a:endParaRPr>
          </a:p>
        </p:txBody>
      </p:sp>
    </p:spTree>
    <p:extLst>
      <p:ext uri="{BB962C8B-B14F-4D97-AF65-F5344CB8AC3E}">
        <p14:creationId xmlns:p14="http://schemas.microsoft.com/office/powerpoint/2010/main" val="194382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1828800"/>
            <a:ext cx="4114800" cy="4419600"/>
          </a:xfrm>
        </p:spPr>
      </p:pic>
      <p:sp>
        <p:nvSpPr>
          <p:cNvPr id="3" name="Content Placeholder 2"/>
          <p:cNvSpPr>
            <a:spLocks noGrp="1"/>
          </p:cNvSpPr>
          <p:nvPr>
            <p:ph sz="quarter" idx="14"/>
          </p:nvPr>
        </p:nvSpPr>
        <p:spPr/>
        <p:txBody>
          <a:bodyPr>
            <a:normAutofit/>
          </a:bodyPr>
          <a:lstStyle/>
          <a:p>
            <a:r>
              <a:rPr lang="en-US" dirty="0"/>
              <a:t>“Deep poverty” — households with income at less than half of the federal poverty threshold — is also on the rise. In 2007, 5.7 percent of Oregonians lived in deep poverty. In 2010 that share grew to 7.2 percent — about 1 in 14 Oregonians</a:t>
            </a:r>
            <a:r>
              <a:rPr lang="en-US" dirty="0" smtClean="0"/>
              <a:t>. </a:t>
            </a:r>
            <a:endParaRPr lang="en-US" dirty="0"/>
          </a:p>
          <a:p>
            <a:r>
              <a:rPr lang="en-US" dirty="0"/>
              <a:t>How deep is deep poverty? In 2010 a family of three would have had to earn less than $8,687 to meet the definition of living in deep poverty</a:t>
            </a:r>
            <a:r>
              <a:rPr lang="en-US" dirty="0" smtClean="0"/>
              <a:t>.”</a:t>
            </a:r>
          </a:p>
          <a:p>
            <a:r>
              <a:rPr lang="en-US" sz="1300" dirty="0"/>
              <a:t>(http://www.ocpp.org/2011/11/09/fs20111109graphic-view-poverty-oregon</a:t>
            </a:r>
            <a:r>
              <a:rPr lang="en-US" sz="1300" dirty="0" smtClean="0"/>
              <a:t>/)</a:t>
            </a:r>
            <a:endParaRPr lang="en-US" sz="1300" dirty="0"/>
          </a:p>
          <a:p>
            <a:endParaRPr lang="en-US" dirty="0"/>
          </a:p>
        </p:txBody>
      </p:sp>
      <p:sp>
        <p:nvSpPr>
          <p:cNvPr id="4" name="Title 3"/>
          <p:cNvSpPr>
            <a:spLocks noGrp="1"/>
          </p:cNvSpPr>
          <p:nvPr>
            <p:ph type="title"/>
          </p:nvPr>
        </p:nvSpPr>
        <p:spPr/>
        <p:txBody>
          <a:bodyPr>
            <a:normAutofit/>
          </a:bodyPr>
          <a:lstStyle/>
          <a:p>
            <a:r>
              <a:rPr lang="en-US" sz="3600" dirty="0" smtClean="0"/>
              <a:t>DEEP Poverty</a:t>
            </a:r>
            <a:endParaRPr lang="en-US" sz="3600" dirty="0"/>
          </a:p>
        </p:txBody>
      </p:sp>
    </p:spTree>
    <p:extLst>
      <p:ext uri="{BB962C8B-B14F-4D97-AF65-F5344CB8AC3E}">
        <p14:creationId xmlns:p14="http://schemas.microsoft.com/office/powerpoint/2010/main" val="290127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1" y="2020824"/>
            <a:ext cx="4023360" cy="4456176"/>
          </a:xfrm>
        </p:spPr>
        <p:txBody>
          <a:bodyPr>
            <a:normAutofit lnSpcReduction="10000"/>
          </a:bodyPr>
          <a:lstStyle/>
          <a:p>
            <a:r>
              <a:rPr lang="en-US" dirty="0" smtClean="0"/>
              <a:t>“As </a:t>
            </a:r>
            <a:r>
              <a:rPr lang="en-US" dirty="0"/>
              <a:t>bad as poverty is for Oregon as a whole, it’s much worse for Oregonians of color. In 2010, the poverty rate for whites (non-Hispanic) in Oregon was 13.1 percent. By contrast, it was 23.1 percent for Native Americans, 28.8 percent for Latinos, 39.0 percent for African Americans and 40.6 percent for Native Hawaiian/ Pacific Islanders. There was no statistically significant difference between the 14.3 percent poverty rate for Asians and the rate for whites.” </a:t>
            </a:r>
            <a:r>
              <a:rPr lang="en-US" sz="1300" dirty="0"/>
              <a:t>(http://www.ocpp.org/2011/11/09/fs20111109graphic-view-poverty-oregon</a:t>
            </a:r>
            <a:r>
              <a:rPr lang="en-US" sz="1300" dirty="0" smtClean="0"/>
              <a:t>/)</a:t>
            </a:r>
            <a:endParaRPr lang="en-US" sz="1300" dirty="0"/>
          </a:p>
          <a:p>
            <a:endParaRPr lang="en-US" dirty="0" smtClean="0"/>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1" y="1905001"/>
            <a:ext cx="4267200" cy="4419600"/>
          </a:xfrm>
        </p:spPr>
      </p:pic>
      <p:sp>
        <p:nvSpPr>
          <p:cNvPr id="4" name="Title 3"/>
          <p:cNvSpPr>
            <a:spLocks noGrp="1"/>
          </p:cNvSpPr>
          <p:nvPr>
            <p:ph type="title"/>
          </p:nvPr>
        </p:nvSpPr>
        <p:spPr/>
        <p:txBody>
          <a:bodyPr>
            <a:normAutofit/>
          </a:bodyPr>
          <a:lstStyle/>
          <a:p>
            <a:r>
              <a:rPr lang="en-US" dirty="0" smtClean="0"/>
              <a:t>Minority groups in Poverty</a:t>
            </a:r>
            <a:endParaRPr lang="en-US" dirty="0"/>
          </a:p>
        </p:txBody>
      </p:sp>
    </p:spTree>
    <p:extLst>
      <p:ext uri="{BB962C8B-B14F-4D97-AF65-F5344CB8AC3E}">
        <p14:creationId xmlns:p14="http://schemas.microsoft.com/office/powerpoint/2010/main" val="2174052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1828800"/>
            <a:ext cx="4419600" cy="4419599"/>
          </a:xfrm>
        </p:spPr>
      </p:pic>
      <p:sp>
        <p:nvSpPr>
          <p:cNvPr id="3" name="Content Placeholder 2"/>
          <p:cNvSpPr>
            <a:spLocks noGrp="1"/>
          </p:cNvSpPr>
          <p:nvPr>
            <p:ph sz="quarter" idx="14"/>
          </p:nvPr>
        </p:nvSpPr>
        <p:spPr/>
        <p:txBody>
          <a:bodyPr>
            <a:normAutofit lnSpcReduction="10000"/>
          </a:bodyPr>
          <a:lstStyle/>
          <a:p>
            <a:r>
              <a:rPr lang="en-US" dirty="0" smtClean="0"/>
              <a:t>“The </a:t>
            </a:r>
            <a:r>
              <a:rPr lang="en-US" dirty="0"/>
              <a:t>share of Oregon children living in poverty has been rising and now exceeds one in five. Specifically, the rate of child poverty in Oregon jumped from 16.9 percent in 2007 to 21.6 percent in 2010. </a:t>
            </a:r>
          </a:p>
          <a:p>
            <a:endParaRPr lang="en-US" dirty="0"/>
          </a:p>
          <a:p>
            <a:r>
              <a:rPr lang="en-US" dirty="0"/>
              <a:t>Oregon’s child poverty rate stood below the national average before the start of the recession but recently caught up to the national level</a:t>
            </a:r>
            <a:r>
              <a:rPr lang="en-US" dirty="0" smtClean="0"/>
              <a:t>.”</a:t>
            </a:r>
          </a:p>
          <a:p>
            <a:r>
              <a:rPr lang="en-US" sz="1300" dirty="0"/>
              <a:t>(http://www.ocpp.org/2011/11/09/fs20111109graphic-view-poverty-oregon</a:t>
            </a:r>
            <a:r>
              <a:rPr lang="en-US" sz="1300" dirty="0" smtClean="0"/>
              <a:t>/)</a:t>
            </a:r>
            <a:endParaRPr lang="en-US" sz="1300" dirty="0"/>
          </a:p>
          <a:p>
            <a:endParaRPr lang="en-US" dirty="0"/>
          </a:p>
        </p:txBody>
      </p:sp>
      <p:sp>
        <p:nvSpPr>
          <p:cNvPr id="4" name="Title 3"/>
          <p:cNvSpPr>
            <a:spLocks noGrp="1"/>
          </p:cNvSpPr>
          <p:nvPr>
            <p:ph type="title"/>
          </p:nvPr>
        </p:nvSpPr>
        <p:spPr>
          <a:xfrm>
            <a:off x="1600200" y="990600"/>
            <a:ext cx="5562600" cy="701040"/>
          </a:xfrm>
        </p:spPr>
        <p:txBody>
          <a:bodyPr>
            <a:normAutofit/>
          </a:bodyPr>
          <a:lstStyle/>
          <a:p>
            <a:r>
              <a:rPr lang="en-US" sz="2000" dirty="0" smtClean="0"/>
              <a:t>Children (our students) in Poverty</a:t>
            </a:r>
            <a:endParaRPr lang="en-US" sz="2000" dirty="0"/>
          </a:p>
        </p:txBody>
      </p:sp>
      <p:sp>
        <p:nvSpPr>
          <p:cNvPr id="6" name="TextBox 5"/>
          <p:cNvSpPr txBox="1"/>
          <p:nvPr/>
        </p:nvSpPr>
        <p:spPr>
          <a:xfrm>
            <a:off x="3978565" y="2297668"/>
            <a:ext cx="705642" cy="36933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rPr>
              <a:t>2011?</a:t>
            </a:r>
          </a:p>
        </p:txBody>
      </p:sp>
    </p:spTree>
    <p:extLst>
      <p:ext uri="{BB962C8B-B14F-4D97-AF65-F5344CB8AC3E}">
        <p14:creationId xmlns:p14="http://schemas.microsoft.com/office/powerpoint/2010/main" val="1268955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62200" y="3048000"/>
            <a:ext cx="4064000" cy="993140"/>
          </a:xfrm>
        </p:spPr>
        <p:txBody>
          <a:bodyPr/>
          <a:lstStyle/>
          <a:p>
            <a:endParaRPr lang="en-US" dirty="0">
              <a:latin typeface="Lucida Calligraphy" pitchFamily="66" charset="0"/>
            </a:endParaRPr>
          </a:p>
        </p:txBody>
      </p:sp>
      <p:sp>
        <p:nvSpPr>
          <p:cNvPr id="3" name="Title 2"/>
          <p:cNvSpPr>
            <a:spLocks noGrp="1"/>
          </p:cNvSpPr>
          <p:nvPr>
            <p:ph type="title"/>
          </p:nvPr>
        </p:nvSpPr>
        <p:spPr>
          <a:xfrm>
            <a:off x="2133600" y="1752600"/>
            <a:ext cx="5257800" cy="3733800"/>
          </a:xfrm>
          <a:solidFill>
            <a:schemeClr val="tx1"/>
          </a:solidFill>
        </p:spPr>
        <p:txBody>
          <a:bodyPr>
            <a:normAutofit fontScale="90000"/>
          </a:bodyPr>
          <a:lstStyle/>
          <a:p>
            <a:r>
              <a:rPr lang="en-US" sz="2200" dirty="0"/>
              <a:t/>
            </a:r>
            <a:br>
              <a:rPr lang="en-US" sz="2200" dirty="0"/>
            </a:br>
            <a:r>
              <a:rPr lang="en-US" sz="2800" dirty="0" smtClean="0">
                <a:solidFill>
                  <a:srgbClr val="002060"/>
                </a:solidFill>
                <a:latin typeface="Modern No. 20" pitchFamily="18" charset="0"/>
                <a:cs typeface="FrankRuehl" pitchFamily="34" charset="-79"/>
              </a:rPr>
              <a:t>We </a:t>
            </a:r>
            <a:r>
              <a:rPr lang="en-US" sz="2800" dirty="0">
                <a:solidFill>
                  <a:srgbClr val="002060"/>
                </a:solidFill>
                <a:latin typeface="Modern No. 20" pitchFamily="18" charset="0"/>
                <a:cs typeface="FrankRuehl" pitchFamily="34" charset="-79"/>
              </a:rPr>
              <a:t>are rich only </a:t>
            </a:r>
            <a:r>
              <a:rPr lang="en-US" sz="2800" dirty="0" smtClean="0">
                <a:solidFill>
                  <a:srgbClr val="002060"/>
                </a:solidFill>
                <a:latin typeface="Modern No. 20" pitchFamily="18" charset="0"/>
                <a:cs typeface="FrankRuehl" pitchFamily="34" charset="-79"/>
              </a:rPr>
              <a:t>through </a:t>
            </a:r>
            <a:r>
              <a:rPr lang="en-US" sz="2800" dirty="0">
                <a:solidFill>
                  <a:srgbClr val="002060"/>
                </a:solidFill>
                <a:latin typeface="Modern No. 20" pitchFamily="18" charset="0"/>
                <a:cs typeface="FrankRuehl" pitchFamily="34" charset="-79"/>
              </a:rPr>
              <a:t>what we give, and poor only through what we refuse. </a:t>
            </a:r>
            <a:r>
              <a:rPr lang="en-US" sz="2800" dirty="0" smtClean="0">
                <a:solidFill>
                  <a:srgbClr val="002060"/>
                </a:solidFill>
                <a:latin typeface="Modern No. 20" pitchFamily="18" charset="0"/>
                <a:cs typeface="FrankRuehl" pitchFamily="34" charset="-79"/>
              </a:rPr>
              <a:t> </a:t>
            </a:r>
            <a:r>
              <a:rPr lang="en-US" sz="1600" dirty="0" smtClean="0">
                <a:solidFill>
                  <a:srgbClr val="002060"/>
                </a:solidFill>
                <a:cs typeface="FrankRuehl" pitchFamily="34" charset="-79"/>
              </a:rPr>
              <a:t>- Ralph Waldo Emerson</a:t>
            </a:r>
            <a:r>
              <a:rPr lang="en-US" dirty="0" smtClean="0">
                <a:solidFill>
                  <a:srgbClr val="002060"/>
                </a:solidFill>
                <a:cs typeface="FrankRuehl" pitchFamily="34" charset="-79"/>
              </a:rPr>
              <a:t/>
            </a:r>
            <a:br>
              <a:rPr lang="en-US" dirty="0" smtClean="0">
                <a:solidFill>
                  <a:srgbClr val="002060"/>
                </a:solidFill>
                <a:cs typeface="FrankRuehl" pitchFamily="34" charset="-79"/>
              </a:rPr>
            </a:br>
            <a:r>
              <a:rPr lang="en-US" sz="2000" dirty="0" smtClean="0">
                <a:solidFill>
                  <a:srgbClr val="002060"/>
                </a:solidFill>
                <a:latin typeface="+mn-lt"/>
                <a:cs typeface="FrankRuehl" pitchFamily="34" charset="-79"/>
              </a:rPr>
              <a:t>- </a:t>
            </a:r>
            <a:r>
              <a:rPr lang="en-US" sz="2000" dirty="0">
                <a:solidFill>
                  <a:srgbClr val="002060"/>
                </a:solidFill>
                <a:latin typeface="+mn-lt"/>
                <a:cs typeface="FrankRuehl" pitchFamily="34" charset="-79"/>
              </a:rPr>
              <a:t>Ralph Waldo Emerson</a:t>
            </a:r>
            <a:r>
              <a:rPr lang="en-US" sz="2800" dirty="0">
                <a:solidFill>
                  <a:srgbClr val="002060"/>
                </a:solidFill>
                <a:latin typeface="Modern No. 20" pitchFamily="18" charset="0"/>
                <a:cs typeface="FrankRuehl" pitchFamily="34" charset="-79"/>
              </a:rPr>
              <a:t/>
            </a:r>
            <a:br>
              <a:rPr lang="en-US" sz="2800" dirty="0">
                <a:solidFill>
                  <a:srgbClr val="002060"/>
                </a:solidFill>
                <a:latin typeface="Modern No. 20" pitchFamily="18" charset="0"/>
                <a:cs typeface="FrankRuehl" pitchFamily="34" charset="-79"/>
              </a:rPr>
            </a:br>
            <a:r>
              <a:rPr lang="en-US" sz="2200" dirty="0" smtClean="0">
                <a:solidFill>
                  <a:srgbClr val="002060"/>
                </a:solidFill>
                <a:latin typeface="Modern No. 20" pitchFamily="18" charset="0"/>
                <a:cs typeface="FrankRuehl" pitchFamily="34" charset="-79"/>
              </a:rPr>
              <a:t/>
            </a:r>
            <a:br>
              <a:rPr lang="en-US" sz="2200" dirty="0" smtClean="0">
                <a:solidFill>
                  <a:srgbClr val="002060"/>
                </a:solidFill>
                <a:latin typeface="Modern No. 20" pitchFamily="18" charset="0"/>
                <a:cs typeface="FrankRuehl" pitchFamily="34" charset="-79"/>
              </a:rPr>
            </a:br>
            <a:r>
              <a:rPr lang="en-US" sz="2200" dirty="0">
                <a:solidFill>
                  <a:srgbClr val="002060"/>
                </a:solidFill>
                <a:latin typeface="Modern No. 20" pitchFamily="18" charset="0"/>
                <a:cs typeface="FrankRuehl" pitchFamily="34" charset="-79"/>
              </a:rPr>
              <a:t/>
            </a:r>
            <a:br>
              <a:rPr lang="en-US" sz="2200" dirty="0">
                <a:solidFill>
                  <a:srgbClr val="002060"/>
                </a:solidFill>
                <a:latin typeface="Modern No. 20" pitchFamily="18" charset="0"/>
                <a:cs typeface="FrankRuehl" pitchFamily="34" charset="-79"/>
              </a:rPr>
            </a:br>
            <a:r>
              <a:rPr lang="en-US" sz="2200" dirty="0" smtClean="0">
                <a:solidFill>
                  <a:srgbClr val="002060"/>
                </a:solidFill>
                <a:latin typeface="Modern No. 20" pitchFamily="18" charset="0"/>
                <a:cs typeface="FrankRuehl" pitchFamily="34" charset="-79"/>
              </a:rPr>
              <a:t/>
            </a:r>
            <a:br>
              <a:rPr lang="en-US" sz="2200" dirty="0" smtClean="0">
                <a:solidFill>
                  <a:srgbClr val="002060"/>
                </a:solidFill>
                <a:latin typeface="Modern No. 20" pitchFamily="18" charset="0"/>
                <a:cs typeface="FrankRuehl" pitchFamily="34" charset="-79"/>
              </a:rPr>
            </a:br>
            <a:r>
              <a:rPr lang="en-US" sz="1600" dirty="0">
                <a:solidFill>
                  <a:srgbClr val="002060"/>
                </a:solidFill>
                <a:latin typeface="Modern No. 20" pitchFamily="18" charset="0"/>
                <a:cs typeface="FrankRuehl" pitchFamily="34" charset="-79"/>
              </a:rPr>
              <a:t/>
            </a:r>
            <a:br>
              <a:rPr lang="en-US" sz="1600" dirty="0">
                <a:solidFill>
                  <a:srgbClr val="002060"/>
                </a:solidFill>
                <a:latin typeface="Modern No. 20" pitchFamily="18" charset="0"/>
                <a:cs typeface="FrankRuehl" pitchFamily="34" charset="-79"/>
              </a:rPr>
            </a:br>
            <a:endParaRPr lang="en-US" sz="1600" dirty="0">
              <a:solidFill>
                <a:srgbClr val="002060"/>
              </a:solidFill>
              <a:latin typeface="Modern No. 20" pitchFamily="18" charset="0"/>
              <a:cs typeface="FrankRuehl" pitchFamily="34"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886200"/>
            <a:ext cx="4572000" cy="1447800"/>
          </a:xfrm>
          <a:prstGeom prst="rect">
            <a:avLst/>
          </a:prstGeom>
        </p:spPr>
      </p:pic>
    </p:spTree>
    <p:extLst>
      <p:ext uri="{BB962C8B-B14F-4D97-AF65-F5344CB8AC3E}">
        <p14:creationId xmlns:p14="http://schemas.microsoft.com/office/powerpoint/2010/main" val="43937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1273</TotalTime>
  <Words>578</Words>
  <Application>Microsoft Office PowerPoint</Application>
  <PresentationFormat>On-screen Show (4:3)</PresentationFormat>
  <Paragraphs>70</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BlackTie</vt:lpstr>
      <vt:lpstr>PowerPoint Presentation</vt:lpstr>
      <vt:lpstr>Poor VS. POVERTY</vt:lpstr>
      <vt:lpstr>Statistics on Poverty Nation wide</vt:lpstr>
      <vt:lpstr>Poverty in Oregon</vt:lpstr>
      <vt:lpstr>600,000!</vt:lpstr>
      <vt:lpstr>DEEP Poverty</vt:lpstr>
      <vt:lpstr>Minority groups in Poverty</vt:lpstr>
      <vt:lpstr>Children (our students) in Poverty</vt:lpstr>
      <vt:lpstr> We are rich only through what we give, and poor only through what we refuse.  - Ralph Waldo Emerson - Ralph Waldo Emerson     </vt:lpstr>
      <vt:lpstr>The Stakeholders</vt:lpstr>
      <vt:lpstr>PowerPoint Presentation</vt:lpstr>
      <vt:lpstr>imagine</vt:lpstr>
      <vt:lpstr>What it could be</vt:lpstr>
      <vt:lpstr>IF WE gave</vt:lpstr>
      <vt:lpstr>As a community</vt:lpstr>
      <vt:lpstr>To help them</vt:lpstr>
      <vt:lpstr>To provide comfort and warmth</vt:lpstr>
      <vt:lpstr>Options for those with so few</vt:lpstr>
      <vt:lpstr>Hope for those with so little</vt:lpstr>
      <vt:lpstr>Help for those who need it most</vt:lpstr>
      <vt:lpstr>           Kindness in words creates confidence. Kindness in thinking creates profoundness. Kindness in giving creates love.  Lao Tzu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brandy</dc:creator>
  <cp:lastModifiedBy>brandy</cp:lastModifiedBy>
  <cp:revision>28</cp:revision>
  <dcterms:created xsi:type="dcterms:W3CDTF">2011-11-29T20:27:44Z</dcterms:created>
  <dcterms:modified xsi:type="dcterms:W3CDTF">2013-06-09T17:11:18Z</dcterms:modified>
</cp:coreProperties>
</file>